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Lato Bold" panose="020F0502020204030203" pitchFamily="34" charset="0"/>
      <p:regular r:id="rId18"/>
      <p:bold r:id="rId19"/>
    </p:embeddedFont>
    <p:embeddedFont>
      <p:font typeface="Lato Bold Bold" panose="020B0604020202020204" charset="0"/>
      <p:regular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 Delaloye" initials="DD" lastIdx="2" clrIdx="0">
    <p:extLst>
      <p:ext uri="{19B8F6BF-5375-455C-9EA6-DF929625EA0E}">
        <p15:presenceInfo xmlns:p15="http://schemas.microsoft.com/office/powerpoint/2012/main" userId="S::Dani.Delaloye@mottmac.com::4a364b1f-7536-4e82-964b-44c3a2a1c3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CCF5E-7E16-AF79-D3E7-3603890BA9C7}" v="175" dt="2023-06-07T16:17:08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72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05T15:22:25.623" idx="1">
    <p:pos x="10411" y="3720"/>
    <p:text>Add the topic of the EDI moment here</p:text>
    <p:extLst>
      <p:ext uri="{C676402C-5697-4E1C-873F-D02D1690AC5C}">
        <p15:threadingInfo xmlns:p15="http://schemas.microsoft.com/office/powerpoint/2012/main" timeZoneBias="420"/>
      </p:ext>
    </p:extLst>
  </p:cm>
  <p:cm authorId="1" dt="2022-07-05T15:22:50.588" idx="2">
    <p:pos x="6409" y="5501"/>
    <p:text>Add the date of the EDI moment here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72112-B3A0-4679-BE1F-69EE46B5AD47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8B2A4-6CFB-40DD-A585-122D05A54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3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8B2A4-6CFB-40DD-A585-122D05A54A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9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78224" y="8697942"/>
            <a:ext cx="2131553" cy="774671"/>
            <a:chOff x="0" y="0"/>
            <a:chExt cx="2842071" cy="103289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42071" cy="1032894"/>
              <a:chOff x="0" y="0"/>
              <a:chExt cx="1913890" cy="69556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1750" y="31750"/>
                <a:ext cx="1850390" cy="632066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632066">
                    <a:moveTo>
                      <a:pt x="1757680" y="632066"/>
                    </a:moveTo>
                    <a:lnTo>
                      <a:pt x="92710" y="632066"/>
                    </a:lnTo>
                    <a:cubicBezTo>
                      <a:pt x="41910" y="632066"/>
                      <a:pt x="0" y="590156"/>
                      <a:pt x="0" y="53935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38086"/>
                    </a:lnTo>
                    <a:cubicBezTo>
                      <a:pt x="1850390" y="590156"/>
                      <a:pt x="1808480" y="632066"/>
                      <a:pt x="1757680" y="632066"/>
                    </a:cubicBezTo>
                    <a:close/>
                  </a:path>
                </a:pathLst>
              </a:custGeom>
              <a:solidFill>
                <a:srgbClr val="1A783C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6955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95566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71106"/>
                    </a:lnTo>
                    <a:cubicBezTo>
                      <a:pt x="1854200" y="606666"/>
                      <a:pt x="1824990" y="635876"/>
                      <a:pt x="1789430" y="635876"/>
                    </a:cubicBezTo>
                    <a:lnTo>
                      <a:pt x="124460" y="635876"/>
                    </a:lnTo>
                    <a:cubicBezTo>
                      <a:pt x="88900" y="635876"/>
                      <a:pt x="59690" y="606666"/>
                      <a:pt x="59690" y="57110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71106"/>
                    </a:lnTo>
                    <a:cubicBezTo>
                      <a:pt x="0" y="639686"/>
                      <a:pt x="55880" y="695566"/>
                      <a:pt x="124460" y="695566"/>
                    </a:cubicBezTo>
                    <a:lnTo>
                      <a:pt x="1789430" y="695566"/>
                    </a:lnTo>
                    <a:cubicBezTo>
                      <a:pt x="1858010" y="695566"/>
                      <a:pt x="1913890" y="639686"/>
                      <a:pt x="1913890" y="571106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1A783C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81575" y="230062"/>
              <a:ext cx="267892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Lato"/>
                </a:rPr>
                <a:t>date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7994" t="8467" r="56543" b="82050"/>
          <a:stretch>
            <a:fillRect/>
          </a:stretch>
        </p:blipFill>
        <p:spPr>
          <a:xfrm>
            <a:off x="5201590" y="1466658"/>
            <a:ext cx="7884820" cy="165181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4000500"/>
            <a:ext cx="16230600" cy="139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6600" dirty="0">
                <a:solidFill>
                  <a:srgbClr val="000000"/>
                </a:solidFill>
                <a:latin typeface="Lato Bold Bold"/>
              </a:rPr>
              <a:t>Equity, Diversity, and Inclusion Moment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60764" y="5905500"/>
            <a:ext cx="14766472" cy="57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Lato"/>
              </a:rPr>
              <a:t>Microaggressions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7750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7228" b="37228"/>
          <a:stretch>
            <a:fillRect/>
          </a:stretch>
        </p:blipFill>
        <p:spPr>
          <a:xfrm>
            <a:off x="0" y="1028700"/>
            <a:ext cx="18288000" cy="31179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629608" y="4727575"/>
            <a:ext cx="10305591" cy="971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 dirty="0">
                <a:solidFill>
                  <a:srgbClr val="061313"/>
                </a:solidFill>
                <a:latin typeface="Lato Bold Bold"/>
              </a:rPr>
              <a:t>What is a microaggression?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29609" y="6337935"/>
            <a:ext cx="9028781" cy="1264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545454"/>
                </a:solidFill>
                <a:latin typeface="Lato"/>
              </a:rPr>
              <a:t>A comment or action that subtly and often unconsciously or unintentionally expresses a prejudiced attitude toward a member of a marginalized group (Merriam-Webster).</a:t>
            </a:r>
            <a:endParaRPr lang="en-US" sz="2400" baseline="30000" dirty="0">
              <a:solidFill>
                <a:srgbClr val="545454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80883" y="9408178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1A783C"/>
                </a:solidFill>
                <a:latin typeface="Lato Bold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80883" y="9408178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Source Sans Pro"/>
              </a:rPr>
              <a:t>3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597590" y="1220617"/>
            <a:ext cx="9777131" cy="8593325"/>
            <a:chOff x="0" y="0"/>
            <a:chExt cx="19951438" cy="211763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951438" cy="21176371"/>
            </a:xfrm>
            <a:custGeom>
              <a:avLst/>
              <a:gdLst/>
              <a:ahLst/>
              <a:cxnLst/>
              <a:rect l="l" t="t" r="r" b="b"/>
              <a:pathLst>
                <a:path w="19951438" h="21176371">
                  <a:moveTo>
                    <a:pt x="0" y="0"/>
                  </a:moveTo>
                  <a:lnTo>
                    <a:pt x="19951438" y="0"/>
                  </a:lnTo>
                  <a:lnTo>
                    <a:pt x="19951438" y="21176371"/>
                  </a:lnTo>
                  <a:lnTo>
                    <a:pt x="0" y="211763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047141" y="1420141"/>
            <a:ext cx="5019391" cy="9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61313"/>
                </a:solidFill>
                <a:latin typeface="Lato Bold Bold"/>
              </a:rPr>
              <a:t>Example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68823" y="2800188"/>
            <a:ext cx="9461341" cy="7173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545454"/>
                </a:solidFill>
                <a:latin typeface="Lato"/>
              </a:rPr>
              <a:t>You notice someone is repeatedly interrupted in a meeting…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545454"/>
              </a:solidFill>
              <a:latin typeface="Lato"/>
            </a:endParaRPr>
          </a:p>
          <a:p>
            <a:r>
              <a:rPr lang="en-US" sz="2400" dirty="0">
                <a:solidFill>
                  <a:srgbClr val="545454"/>
                </a:solidFill>
                <a:latin typeface="Lato"/>
              </a:rPr>
              <a:t>Discuss the following prompts: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454"/>
                </a:solidFill>
                <a:latin typeface="Lato"/>
              </a:rPr>
              <a:t>What is your first reaction?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454"/>
                </a:solidFill>
                <a:latin typeface="Lato"/>
              </a:rPr>
              <a:t>How could you react?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454"/>
                </a:solidFill>
                <a:latin typeface="Lato"/>
              </a:rPr>
              <a:t>How could you intervene?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454"/>
                </a:solidFill>
                <a:latin typeface="Lato"/>
              </a:rPr>
              <a:t>Could intervening be upsetting?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454"/>
                </a:solidFill>
                <a:latin typeface="Lato"/>
                <a:ea typeface="Lato"/>
                <a:cs typeface="Lato"/>
              </a:rPr>
              <a:t>Would the other person want you to intervene, or want to handle the situation themselves?</a:t>
            </a:r>
            <a:endParaRPr lang="en-US" sz="2400" dirty="0">
              <a:solidFill>
                <a:srgbClr val="545454"/>
              </a:solidFill>
              <a:latin typeface="Lato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454"/>
                </a:solidFill>
                <a:latin typeface="Lato"/>
                <a:ea typeface="Lato"/>
                <a:cs typeface="Lato"/>
              </a:rPr>
              <a:t>If uncertain, you may wish to ask them after so that you know how to react in the future.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454"/>
                </a:solidFill>
                <a:latin typeface="Lato"/>
              </a:rPr>
              <a:t>In what ways can the identities you hold (e.g., gender, race, position of influence, etc.) influence your decision to intervene?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545454"/>
              </a:solidFill>
              <a:latin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22991997" cy="1293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91997" cy="1293300"/>
            </a:xfrm>
            <a:custGeom>
              <a:avLst/>
              <a:gdLst/>
              <a:ahLst/>
              <a:cxnLst/>
              <a:rect l="l" t="t" r="r" b="b"/>
              <a:pathLst>
                <a:path w="22991997" h="1293300">
                  <a:moveTo>
                    <a:pt x="0" y="0"/>
                  </a:moveTo>
                  <a:lnTo>
                    <a:pt x="22991997" y="0"/>
                  </a:lnTo>
                  <a:lnTo>
                    <a:pt x="22991997" y="1293300"/>
                  </a:lnTo>
                  <a:lnTo>
                    <a:pt x="0" y="1293300"/>
                  </a:lnTo>
                  <a:close/>
                </a:path>
              </a:pathLst>
            </a:custGeom>
            <a:solidFill>
              <a:srgbClr val="1A783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78224" y="8697942"/>
            <a:ext cx="2131553" cy="774671"/>
            <a:chOff x="0" y="0"/>
            <a:chExt cx="2842071" cy="103289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842071" cy="1032894"/>
              <a:chOff x="0" y="0"/>
              <a:chExt cx="1913890" cy="69556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1750" y="31750"/>
                <a:ext cx="1850390" cy="632066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632066">
                    <a:moveTo>
                      <a:pt x="1757680" y="632066"/>
                    </a:moveTo>
                    <a:lnTo>
                      <a:pt x="92710" y="632066"/>
                    </a:lnTo>
                    <a:cubicBezTo>
                      <a:pt x="41910" y="632066"/>
                      <a:pt x="0" y="590156"/>
                      <a:pt x="0" y="53935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538086"/>
                    </a:lnTo>
                    <a:cubicBezTo>
                      <a:pt x="1850390" y="590156"/>
                      <a:pt x="1808480" y="632066"/>
                      <a:pt x="1757680" y="63206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695566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95566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571106"/>
                    </a:lnTo>
                    <a:cubicBezTo>
                      <a:pt x="1854200" y="606666"/>
                      <a:pt x="1824990" y="635876"/>
                      <a:pt x="1789430" y="635876"/>
                    </a:cubicBezTo>
                    <a:lnTo>
                      <a:pt x="124460" y="635876"/>
                    </a:lnTo>
                    <a:cubicBezTo>
                      <a:pt x="88900" y="635876"/>
                      <a:pt x="59690" y="606666"/>
                      <a:pt x="59690" y="57110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71106"/>
                    </a:lnTo>
                    <a:cubicBezTo>
                      <a:pt x="0" y="639686"/>
                      <a:pt x="55880" y="695566"/>
                      <a:pt x="124460" y="695566"/>
                    </a:cubicBezTo>
                    <a:lnTo>
                      <a:pt x="1789430" y="695566"/>
                    </a:lnTo>
                    <a:cubicBezTo>
                      <a:pt x="1858010" y="695566"/>
                      <a:pt x="1913890" y="639686"/>
                      <a:pt x="1913890" y="571106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1A783C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81575" y="230062"/>
              <a:ext cx="267892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61313"/>
                  </a:solidFill>
                  <a:latin typeface="Lato"/>
                </a:rPr>
                <a:t>The End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000500"/>
            <a:ext cx="1623060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61313"/>
                </a:solidFill>
                <a:latin typeface="Lato Bold Bold"/>
              </a:rPr>
              <a:t>Thank you!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7750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Tunnelling Association of Canada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61833" y="287655"/>
            <a:ext cx="517841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Lato"/>
              </a:rPr>
              <a:t>Date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D047BCFB86A4186CA5C31B7473EC0" ma:contentTypeVersion="4" ma:contentTypeDescription="Create a new document." ma:contentTypeScope="" ma:versionID="3d712ae81d2b7dca4d660210eed900ea">
  <xsd:schema xmlns:xsd="http://www.w3.org/2001/XMLSchema" xmlns:xs="http://www.w3.org/2001/XMLSchema" xmlns:p="http://schemas.microsoft.com/office/2006/metadata/properties" xmlns:ns2="6fb380f6-13fb-4fa6-bbda-ced3d76e8c7d" targetNamespace="http://schemas.microsoft.com/office/2006/metadata/properties" ma:root="true" ma:fieldsID="a66282b2056305be45a774e473623ad2" ns2:_="">
    <xsd:import namespace="6fb380f6-13fb-4fa6-bbda-ced3d76e8c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380f6-13fb-4fa6-bbda-ced3d76e8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87637D-E1AF-4307-AE2E-6D037416D0A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5F9573-D509-4731-9C68-103259E06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b380f6-13fb-4fa6-bbda-ced3d76e8c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CD22CE-8B12-4F6B-BBBE-998E3003C5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138</Words>
  <Application>Microsoft Office PowerPoint</Application>
  <PresentationFormat>Custom</PresentationFormat>
  <Paragraphs>25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 Slide Deck</dc:title>
  <dc:creator>Dani Delaloye</dc:creator>
  <cp:lastModifiedBy>Dani Delaloye</cp:lastModifiedBy>
  <cp:revision>21</cp:revision>
  <dcterms:created xsi:type="dcterms:W3CDTF">2006-08-16T00:00:00Z</dcterms:created>
  <dcterms:modified xsi:type="dcterms:W3CDTF">2023-06-12T13:34:02Z</dcterms:modified>
  <dc:identifier>DAFE555vfqY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vedOnce">
    <vt:lpwstr>true</vt:lpwstr>
  </property>
  <property fmtid="{D5CDD505-2E9C-101B-9397-08002B2CF9AE}" pid="3" name="ContentTypeId">
    <vt:lpwstr>0x0101007EBD047BCFB86A4186CA5C31B7473EC0</vt:lpwstr>
  </property>
</Properties>
</file>